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DecoType Naskh" panose="02010400000000000000" pitchFamily="2" charset="-78"/>
      <p:regular r:id="rId14"/>
    </p:embeddedFont>
    <p:embeddedFont>
      <p:font typeface="Monotype Koufi" pitchFamily="2" charset="-78"/>
      <p:bold r:id="rId15"/>
    </p:embeddedFont>
    <p:embeddedFont>
      <p:font typeface="Prata" panose="020B0604020202020204" charset="0"/>
      <p:regular r:id="rId16"/>
    </p:embeddedFont>
    <p:embeddedFont>
      <p:font typeface="PT Simple Bold Ruled" panose="02010400000000000000" pitchFamily="2" charset="-78"/>
      <p:regular r:id="rId17"/>
    </p:embeddedFont>
    <p:embeddedFont>
      <p:font typeface="Raleway" pitchFamily="2" charset="0"/>
      <p:regular r:id="rId18"/>
    </p:embeddedFont>
  </p:embeddedFontLst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5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572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3B39E-3359-98A9-8236-AE2F940E3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7B1A46-410A-B67A-8C09-D7C064003F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75A31B-DD91-D0CE-1C40-81750E94A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870B0-EDF6-EF3A-AADF-676B21B62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2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33159" y="4430323"/>
            <a:ext cx="8364081" cy="34492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644979" y="84736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"</a:t>
            </a:r>
            <a:r>
              <a:rPr lang="en-US" sz="4450" dirty="0" err="1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يقين</a:t>
            </a: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 (Yaqeen) </a:t>
            </a:r>
          </a:p>
          <a:p>
            <a:pPr marL="0" indent="0" algn="ctr" rtl="1">
              <a:lnSpc>
                <a:spcPts val="5550"/>
              </a:lnSpc>
              <a:buNone/>
            </a:pPr>
            <a:r>
              <a:rPr lang="ar-SA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نموذج ذكاء </a:t>
            </a:r>
            <a:r>
              <a:rPr lang="ar-SA" sz="4450" dirty="0" err="1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إصطناعي</a:t>
            </a:r>
            <a:r>
              <a:rPr lang="ar-SA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 </a:t>
            </a:r>
          </a:p>
          <a:p>
            <a:pPr marL="0" indent="0" algn="ctr" rtl="1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لتصنيف</a:t>
            </a: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 المنتجات الغذائية</a:t>
            </a:r>
            <a:endParaRPr lang="en-US" sz="4450" dirty="0">
              <a:cs typeface="PT Simple Bold Ruled" panose="02010400000000000000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3309699" y="32173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نظام ذكاء اصطناعي متكامل يستخدم معالجة اللغات الطبيعية وتعلم الآلة لتصنيف المنتجات الغذائية تلقائيًا إلى "حلال"، "حرام"، أو "مشتبه فيه" بناءً على قائمة مكوناتها.</a:t>
            </a:r>
            <a:endParaRPr lang="en-US" sz="2400" dirty="0">
              <a:ea typeface="Monotype Koufi" pitchFamily="2" charset="-78"/>
              <a:cs typeface="Monotype Koufi" pitchFamily="2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8410" y="1251109"/>
            <a:ext cx="84582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المرحلة الخامسة: النشر والمنتج النهائي</a:t>
            </a:r>
            <a:endParaRPr lang="en-US" sz="4450" dirty="0">
              <a:cs typeface="PT Simple Bold Ruled" panose="020104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051256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حفظ النموذج</a:t>
            </a:r>
            <a:endParaRPr lang="en-US" sz="220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051256" y="4578310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حفظ خط أنابيب النموذج كاملاً في halal_classifier_model.pkl.</a:t>
            </a:r>
            <a:endParaRPr lang="en-US" sz="1750" dirty="0">
              <a:ea typeface="Monotype Koufi" pitchFamily="2" charset="-78"/>
              <a:cs typeface="Monotype Koufi" pitchFamily="2" charset="-78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9423" y="420909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بناء الواجهة</a:t>
            </a:r>
            <a:endParaRPr lang="en-US" sz="220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8" name="Text 4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بناء واجهة ويب تفاعلية بسيطة وجميلة باستخدام Gradio.</a:t>
            </a:r>
            <a:endParaRPr lang="en-US" sz="1750" dirty="0">
              <a:ea typeface="Monotype Koufi" pitchFamily="2" charset="-78"/>
              <a:cs typeface="Monotype Koufi" pitchFamily="2" charset="-78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527" y="3258026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التشغيل الهجين</a:t>
            </a:r>
            <a:endParaRPr lang="en-US" sz="220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النموذج يتنبأ، والنظام الخبير يقدم السبب المحتمل.</a:t>
            </a:r>
            <a:endParaRPr lang="en-US" sz="1750" dirty="0">
              <a:ea typeface="Monotype Koufi" pitchFamily="2" charset="-78"/>
              <a:cs typeface="Monotype Koufi" pitchFamily="2" charset="-78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6301" y="598420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55772-C807-45EB-2B83-714AB1466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52B23B69-67C4-ACBA-09F3-293ACCAE3F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37352" y="2623897"/>
            <a:ext cx="3578781" cy="357878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7D870DA-91AE-2BB8-039E-2BF3FF67894E}"/>
              </a:ext>
            </a:extLst>
          </p:cNvPr>
          <p:cNvSpPr/>
          <p:nvPr/>
        </p:nvSpPr>
        <p:spPr>
          <a:xfrm>
            <a:off x="1126926" y="2539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ar-SA" sz="4450" dirty="0">
                <a:solidFill>
                  <a:srgbClr val="F2E782"/>
                </a:solidFill>
                <a:latin typeface="Prata" pitchFamily="34" charset="0"/>
                <a:cs typeface="PT Simple Bold Ruled" panose="02010400000000000000" pitchFamily="2" charset="-78"/>
              </a:rPr>
              <a:t>رابط النموذج</a:t>
            </a:r>
            <a:endParaRPr lang="en-US" sz="4450" dirty="0">
              <a:cs typeface="PT Simple Bold Ruled" panose="02010400000000000000" pitchFamily="2" charset="-78"/>
            </a:endParaRPr>
          </a:p>
        </p:txBody>
      </p:sp>
      <p:pic>
        <p:nvPicPr>
          <p:cNvPr id="4" name="Image 0">
            <a:extLst>
              <a:ext uri="{FF2B5EF4-FFF2-40B4-BE49-F238E27FC236}">
                <a16:creationId xmlns:a16="http://schemas.microsoft.com/office/drawing/2014/main" id="{1A1FCAB0-05CB-2407-E675-263C2A6F29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42997" y="2623898"/>
            <a:ext cx="3578781" cy="3578781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6EBB964F-FF59-DFB4-93DD-E72048E1CA1A}"/>
              </a:ext>
            </a:extLst>
          </p:cNvPr>
          <p:cNvSpPr/>
          <p:nvPr/>
        </p:nvSpPr>
        <p:spPr>
          <a:xfrm>
            <a:off x="10203656" y="6450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CFCBBF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Huggingface</a:t>
            </a:r>
            <a:endParaRPr lang="en-US" sz="220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8A625761-99C0-8237-E6BC-8241B0E32283}"/>
              </a:ext>
            </a:extLst>
          </p:cNvPr>
          <p:cNvSpPr/>
          <p:nvPr/>
        </p:nvSpPr>
        <p:spPr>
          <a:xfrm>
            <a:off x="3726656" y="6450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CFCBBF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Gitgub</a:t>
            </a:r>
            <a:endParaRPr lang="en-US" sz="2200" dirty="0">
              <a:ea typeface="Monotype Koufi" pitchFamily="2" charset="-78"/>
              <a:cs typeface="Monotype Koufi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1489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31204" y="3084314"/>
            <a:ext cx="6191488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95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DecoType Naskh" panose="02010400000000000000" pitchFamily="2" charset="-78"/>
              </a:rPr>
              <a:t>فريق العمل والإشراف الأكاديمي</a:t>
            </a:r>
            <a:endParaRPr lang="en-US" sz="3950" dirty="0">
              <a:cs typeface="DecoType Naskh" panose="02010400000000000000" pitchFamily="2" charset="-78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153" y="4019431"/>
            <a:ext cx="505539" cy="5055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636568" y="4139446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Monotype Koufi" pitchFamily="2" charset="-78"/>
                <a:cs typeface="PT Simple Bold Ruled" panose="02010400000000000000" pitchFamily="2" charset="-78"/>
              </a:rPr>
              <a:t>إعداد وتطوير المهندسين</a:t>
            </a:r>
            <a:endParaRPr lang="en-US" sz="1950" dirty="0">
              <a:ea typeface="Monotype Koufi" pitchFamily="2" charset="-78"/>
              <a:cs typeface="PT Simple Bold Ruled" panose="02010400000000000000" pitchFamily="2" charset="-78"/>
            </a:endParaRPr>
          </a:p>
        </p:txBody>
      </p:sp>
      <p:sp>
        <p:nvSpPr>
          <p:cNvPr id="6" name="Text 2"/>
          <p:cNvSpPr/>
          <p:nvPr/>
        </p:nvSpPr>
        <p:spPr>
          <a:xfrm>
            <a:off x="707708" y="4576643"/>
            <a:ext cx="1245667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علي </a:t>
            </a:r>
            <a:r>
              <a:rPr lang="en-US" sz="1550" dirty="0" err="1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القواس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 و طارق العمري </a:t>
            </a:r>
            <a:r>
              <a:rPr lang="ar-SA" sz="15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و عبدالرحمن سنان</a:t>
            </a:r>
            <a:endParaRPr lang="en-US" sz="1550" dirty="0">
              <a:ea typeface="Monotype Koufi" pitchFamily="2" charset="-78"/>
              <a:cs typeface="Monotype Koufi" pitchFamily="2" charset="-78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7153" y="5405795"/>
            <a:ext cx="505539" cy="50553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636568" y="5525810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تحت إشراف</a:t>
            </a:r>
            <a:endParaRPr lang="en-US" sz="1950" dirty="0">
              <a:cs typeface="PT Simple Bold Ruled" panose="02010400000000000000" pitchFamily="2" charset="-78"/>
            </a:endParaRPr>
          </a:p>
        </p:txBody>
      </p:sp>
      <p:sp>
        <p:nvSpPr>
          <p:cNvPr id="9" name="Text 4"/>
          <p:cNvSpPr/>
          <p:nvPr/>
        </p:nvSpPr>
        <p:spPr>
          <a:xfrm>
            <a:off x="707708" y="5963007"/>
            <a:ext cx="1245667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م. مالك المصنف</a:t>
            </a:r>
            <a:endParaRPr lang="en-US" sz="1550" dirty="0">
              <a:ea typeface="Monotype Koufi" pitchFamily="2" charset="-78"/>
              <a:cs typeface="Monotype Koufi" pitchFamily="2" charset="-78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7153" y="6792158"/>
            <a:ext cx="505539" cy="50553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636568" y="6912173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شكر وتقدير خاص</a:t>
            </a:r>
            <a:endParaRPr lang="en-US" sz="1950" dirty="0">
              <a:cs typeface="PT Simple Bold Ruled" panose="02010400000000000000" pitchFamily="2" charset="-78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07708" y="7349371"/>
            <a:ext cx="1245667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للدكتور عادل العفيري على توجيهاته ودعمه.</a:t>
            </a:r>
            <a:endParaRPr lang="en-US" sz="1550" dirty="0">
              <a:ea typeface="Monotype Koufi" pitchFamily="2" charset="-78"/>
              <a:cs typeface="Monotype Koufi" pitchFamily="2" charset="-78"/>
            </a:endParaRPr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F5EFF02A-0208-EACD-D05B-F44F64465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026"/>
            <a:ext cx="14630400" cy="27830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01914" y="2692360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300"/>
              </a:lnSpc>
              <a:buNone/>
            </a:pPr>
            <a:r>
              <a:rPr lang="en-US" sz="3450" dirty="0">
                <a:solidFill>
                  <a:srgbClr val="F2E782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العمل المستقبلي</a:t>
            </a:r>
            <a:endParaRPr lang="en-US" sz="3450" dirty="0">
              <a:ea typeface="Monotype Koufi" pitchFamily="2" charset="-78"/>
              <a:cs typeface="Monotype Koufi" pitchFamily="2" charset="-78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080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48962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تحسين قاعدة المعرفة</a:t>
            </a:r>
            <a:endParaRPr lang="en-US" sz="170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7458" y="406610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إضافة مكونات ومترادفات بلغات متعددة.</a:t>
            </a:r>
            <a:endParaRPr lang="en-US" sz="1350" b="1" dirty="0">
              <a:ea typeface="Monotype Koufi" pitchFamily="2" charset="-78"/>
              <a:cs typeface="Monotype Koufi" pitchFamily="2" charset="-78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080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748962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نماذج متقدمة</a:t>
            </a:r>
            <a:endParaRPr lang="en-US" sz="170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7458" y="512468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تجربة نماذج تعلم عميق (مثل BERT).</a:t>
            </a:r>
            <a:endParaRPr lang="en-US" sz="1350" dirty="0">
              <a:ea typeface="Monotype Koufi" pitchFamily="2" charset="-78"/>
              <a:cs typeface="Monotype Koufi" pitchFamily="2" charset="-78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080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748962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آلية التغذية الراجعة</a:t>
            </a:r>
            <a:endParaRPr lang="en-US" sz="170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7458" y="618327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تفعيل زر "Flag" لجمع تصحيحات المستخدمين.</a:t>
            </a:r>
            <a:endParaRPr lang="en-US" sz="1350" dirty="0">
              <a:ea typeface="Monotype Koufi" pitchFamily="2" charset="-78"/>
              <a:cs typeface="Monotype Koufi" pitchFamily="2" charset="-78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3080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748962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معالجة عدم التوازن</a:t>
            </a:r>
            <a:endParaRPr lang="en-US" sz="170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15" name="Text 8"/>
          <p:cNvSpPr/>
          <p:nvPr/>
        </p:nvSpPr>
        <p:spPr>
          <a:xfrm>
            <a:off x="617458" y="724185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تجربة تقنيات مثل SMOTE للفئات النادرة.</a:t>
            </a:r>
            <a:endParaRPr lang="en-US" sz="1350" dirty="0">
              <a:ea typeface="Monotype Koufi" pitchFamily="2" charset="-78"/>
              <a:cs typeface="Monotype Koufi" pitchFamily="2" charset="-7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54686" y="3152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ar-SA" sz="4450" dirty="0">
                <a:solidFill>
                  <a:srgbClr val="F2E782"/>
                </a:solidFill>
                <a:latin typeface="Prata" pitchFamily="34" charset="0"/>
                <a:cs typeface="PT Simple Bold Ruled" panose="02010400000000000000" pitchFamily="2" charset="-78"/>
              </a:rPr>
              <a:t>البيانات المستخدمة</a:t>
            </a:r>
            <a:endParaRPr lang="en-US" sz="4450" dirty="0">
              <a:cs typeface="PT Simple Bold Ruled" panose="02010400000000000000" pitchFamily="2" charset="-78"/>
            </a:endParaRPr>
          </a:p>
        </p:txBody>
      </p:sp>
      <p:pic>
        <p:nvPicPr>
          <p:cNvPr id="13" name="صورة 12">
            <a:extLst>
              <a:ext uri="{FF2B5EF4-FFF2-40B4-BE49-F238E27FC236}">
                <a16:creationId xmlns:a16="http://schemas.microsoft.com/office/drawing/2014/main" id="{EA31867D-0517-DF95-11D9-01130630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738" y="1161982"/>
            <a:ext cx="11215643" cy="63057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60320" y="483036"/>
            <a:ext cx="5813107" cy="589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600"/>
              </a:lnSpc>
              <a:buNone/>
            </a:pPr>
            <a:r>
              <a:rPr lang="en-US" sz="3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مقدمة ونظرة عامة على المشروع</a:t>
            </a:r>
            <a:endParaRPr lang="en-US" sz="3700" dirty="0">
              <a:cs typeface="PT Simple Bold Ruled" panose="02010400000000000000" pitchFamily="2" charset="-78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0084832" y="1449943"/>
            <a:ext cx="188595" cy="1132046"/>
          </a:xfrm>
          <a:prstGeom prst="roundRect">
            <a:avLst>
              <a:gd name="adj" fmla="val 15007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7162443" y="1638538"/>
            <a:ext cx="273379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التأسيس واستكشاف البيانات</a:t>
            </a:r>
            <a:endParaRPr lang="en-US" sz="1850" dirty="0">
              <a:cs typeface="PT Simple Bold Ruled" panose="02010400000000000000" pitchFamily="2" charset="-78"/>
            </a:endParaRPr>
          </a:p>
        </p:txBody>
      </p:sp>
      <p:sp>
        <p:nvSpPr>
          <p:cNvPr id="5" name="Text 3"/>
          <p:cNvSpPr/>
          <p:nvPr/>
        </p:nvSpPr>
        <p:spPr>
          <a:xfrm>
            <a:off x="-3773328" y="2212062"/>
            <a:ext cx="12932569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فهم طبيعة المشكلة والبيانات المتاحة.</a:t>
            </a:r>
            <a:endParaRPr lang="en-US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6" name="Shape 4"/>
          <p:cNvSpPr/>
          <p:nvPr/>
        </p:nvSpPr>
        <p:spPr>
          <a:xfrm>
            <a:off x="9801821" y="2723435"/>
            <a:ext cx="188595" cy="1132046"/>
          </a:xfrm>
          <a:prstGeom prst="roundRect">
            <a:avLst>
              <a:gd name="adj" fmla="val 15007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7254836" y="2912030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بناء النظام الخبير</a:t>
            </a:r>
            <a:endParaRPr lang="en-US" sz="1850" dirty="0">
              <a:cs typeface="PT Simple Bold Ruled" panose="02010400000000000000" pitchFamily="2" charset="-78"/>
            </a:endParaRPr>
          </a:p>
        </p:txBody>
      </p:sp>
      <p:sp>
        <p:nvSpPr>
          <p:cNvPr id="8" name="Text 6"/>
          <p:cNvSpPr/>
          <p:nvPr/>
        </p:nvSpPr>
        <p:spPr>
          <a:xfrm>
            <a:off x="-3773328" y="3485555"/>
            <a:ext cx="12649557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إنشاء العقل المفكر لتطبيق القواعد الشرعية.</a:t>
            </a:r>
            <a:endParaRPr lang="en-US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518809" y="3996928"/>
            <a:ext cx="188595" cy="1132046"/>
          </a:xfrm>
          <a:prstGeom prst="roundRect">
            <a:avLst>
              <a:gd name="adj" fmla="val 15007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6971824" y="4185523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تطوير نموذج تعلم الآلة</a:t>
            </a:r>
            <a:endParaRPr lang="en-US" sz="1850" dirty="0">
              <a:cs typeface="PT Simple Bold Ruled" panose="02010400000000000000" pitchFamily="2" charset="-78"/>
            </a:endParaRPr>
          </a:p>
        </p:txBody>
      </p:sp>
      <p:sp>
        <p:nvSpPr>
          <p:cNvPr id="11" name="Text 9"/>
          <p:cNvSpPr/>
          <p:nvPr/>
        </p:nvSpPr>
        <p:spPr>
          <a:xfrm>
            <a:off x="-3773328" y="4759047"/>
            <a:ext cx="1236654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تدريب طالب ذكي يتعلم من النظام الخبير.</a:t>
            </a:r>
            <a:endParaRPr lang="en-US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235798" y="5270420"/>
            <a:ext cx="188595" cy="1132046"/>
          </a:xfrm>
          <a:prstGeom prst="roundRect">
            <a:avLst>
              <a:gd name="adj" fmla="val 15007"/>
            </a:avLst>
          </a:prstGeom>
          <a:solidFill>
            <a:srgbClr val="3A3B3C"/>
          </a:solidFill>
          <a:ln/>
        </p:spPr>
      </p:sp>
      <p:sp>
        <p:nvSpPr>
          <p:cNvPr id="13" name="Text 11"/>
          <p:cNvSpPr/>
          <p:nvPr/>
        </p:nvSpPr>
        <p:spPr>
          <a:xfrm>
            <a:off x="6688813" y="5459015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التقييم والتحسين</a:t>
            </a:r>
            <a:endParaRPr lang="en-US" sz="185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-3773328" y="6032540"/>
            <a:ext cx="1208353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اختبار النموذج وفهم نقاط قوته وضعفه.</a:t>
            </a:r>
            <a:endParaRPr lang="en-US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9518809" y="6543913"/>
            <a:ext cx="188595" cy="1132046"/>
          </a:xfrm>
          <a:prstGeom prst="roundRect">
            <a:avLst>
              <a:gd name="adj" fmla="val 15007"/>
            </a:avLst>
          </a:prstGeom>
          <a:solidFill>
            <a:srgbClr val="3A3B3C"/>
          </a:solidFill>
          <a:ln/>
        </p:spPr>
      </p:sp>
      <p:sp>
        <p:nvSpPr>
          <p:cNvPr id="16" name="Text 14"/>
          <p:cNvSpPr/>
          <p:nvPr/>
        </p:nvSpPr>
        <p:spPr>
          <a:xfrm>
            <a:off x="6971824" y="6732508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النشر والمنتج النهائي</a:t>
            </a:r>
            <a:endParaRPr lang="en-US" sz="1850" dirty="0">
              <a:cs typeface="PT Simple Bold Ruled" panose="02010400000000000000" pitchFamily="2" charset="-78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-3773328" y="7306032"/>
            <a:ext cx="1236654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تحويل العمل إلى أداة عملية للمستخدمين.</a:t>
            </a:r>
            <a:endParaRPr lang="en-US" dirty="0">
              <a:ea typeface="Monotype Koufi" pitchFamily="2" charset="-78"/>
              <a:cs typeface="Monotype Koufi" pitchFamily="2" charset="-7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75140" y="708303"/>
            <a:ext cx="98614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المرحلة الأولى: التأسيس واستكشاف البيانات</a:t>
            </a:r>
            <a:endParaRPr lang="en-US" sz="4450" dirty="0">
              <a:cs typeface="PT Simple Bold Ruled" panose="020104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4203263" y="1984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الهدف</a:t>
            </a:r>
            <a:endParaRPr lang="en-US" sz="220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5652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فهم أبعاد المشكلة وتحديد الموارد اللازمة.</a:t>
            </a:r>
            <a:endParaRPr lang="en-US" sz="175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5" name="Text 3"/>
          <p:cNvSpPr/>
          <p:nvPr/>
        </p:nvSpPr>
        <p:spPr>
          <a:xfrm>
            <a:off x="4203263" y="3154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خطوات العمل</a:t>
            </a:r>
            <a:endParaRPr lang="en-US" sz="220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73606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استيراد المكتبات (Pandas, NumPy, Matplotlib, Seaborn, Scikit-learn).</a:t>
            </a:r>
            <a:endParaRPr lang="en-US" sz="175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541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تحميل البيانات من Open Food Facts 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مليوني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منتج</a:t>
            </a:r>
            <a:endParaRPr lang="en-US" sz="175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49833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التحليل الاستكشافي (EDA) للبيانات.</a:t>
            </a:r>
            <a:endParaRPr lang="en-US" sz="1750" dirty="0">
              <a:ea typeface="Monotype Koufi" pitchFamily="2" charset="-78"/>
              <a:cs typeface="Monotype Koufi" pitchFamily="2" charset="-78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012394"/>
            <a:ext cx="6244709" cy="427267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93790" y="67953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النتائج الرئيسية: ضخامة البيانات تؤكد ضرورة الأتمتة، والميزات الحاسمة في الأعمدة النصية. تحدي البيانات المفقودة استدعى التركيز على الأعمدة الأكثر اكتمالًا.</a:t>
            </a:r>
            <a:endParaRPr lang="en-US" sz="1750" dirty="0">
              <a:ea typeface="Monotype Koufi" pitchFamily="2" charset="-78"/>
              <a:cs typeface="Monotype Koufi" pitchFamily="2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86758" y="708303"/>
            <a:ext cx="10249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المرحلة الثانية: بناء </a:t>
            </a:r>
            <a:r>
              <a:rPr lang="en-US" sz="4450" dirty="0" err="1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النظام</a:t>
            </a: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 </a:t>
            </a:r>
            <a:r>
              <a:rPr lang="en-US" sz="4450" dirty="0" err="1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الخبير</a:t>
            </a: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 </a:t>
            </a:r>
            <a:r>
              <a:rPr lang="en-US" sz="4450" dirty="0" err="1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العقل</a:t>
            </a: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 </a:t>
            </a:r>
            <a:r>
              <a:rPr lang="en-US" sz="4450" dirty="0" err="1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المفكر</a:t>
            </a:r>
            <a:endParaRPr lang="en-US" sz="4450" dirty="0">
              <a:cs typeface="PT Simple Bold Ruled" panose="020104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4203263" y="1984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الهدف</a:t>
            </a:r>
            <a:endParaRPr lang="en-US" sz="220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5652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إنشاء "حقيقة مرجعية" موثوقة لتصنيف البيانات بدقة.</a:t>
            </a:r>
            <a:endParaRPr lang="en-US" sz="175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5" name="Text 3"/>
          <p:cNvSpPr/>
          <p:nvPr/>
        </p:nvSpPr>
        <p:spPr>
          <a:xfrm>
            <a:off x="4203263" y="3154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خطوات العمل</a:t>
            </a:r>
            <a:endParaRPr lang="en-US" sz="220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73606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بناء قاموس شرعي شامل للمكونات (comprehensive_ingredients_db).</a:t>
            </a:r>
            <a:endParaRPr lang="en-US" sz="175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5411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استخدام التعابير النمطية (Regular Expressions) لضمان دقة البحث عن المكونات.</a:t>
            </a:r>
            <a:endParaRPr lang="en-US" sz="175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53462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تطبيق النظام على جميع المنتجات في مجموعة البيانات.</a:t>
            </a:r>
            <a:endParaRPr lang="en-US" sz="1750" dirty="0">
              <a:ea typeface="Monotype Koufi" pitchFamily="2" charset="-78"/>
              <a:cs typeface="Monotype Koufi" pitchFamily="2" charset="-78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012394"/>
            <a:ext cx="6244709" cy="427267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93790" y="67953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تم تصنيف ما يقارب 2 مليون منتج بنجاح، و</a:t>
            </a:r>
          </a:p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تم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 حفظ البيانات في 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ملف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classified_products.parquet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. هذا يوفر مجموعة بيانات ضخمة وعالية الجودة لتدريب نماذج تعلم الآلة.</a:t>
            </a:r>
            <a:endParaRPr lang="en-US" sz="1750" dirty="0">
              <a:ea typeface="Monotype Koufi" pitchFamily="2" charset="-78"/>
              <a:cs typeface="Monotype Koufi" pitchFamily="2" charset="-7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26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المرحلة الثالثة: تطوير نموذج تعلم الآلة</a:t>
            </a:r>
            <a:endParaRPr lang="en-US" sz="4450" dirty="0">
              <a:cs typeface="PT Simple Bold Ruled" panose="02010400000000000000" pitchFamily="2" charset="-7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3550979" y="2780347"/>
            <a:ext cx="30480" cy="4426625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2676346" y="302025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13326308" y="27803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379" y="2822853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12154" y="2858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هندسة الميزات</a:t>
            </a:r>
            <a:endParaRPr lang="en-US" sz="220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9" name="Text 5"/>
          <p:cNvSpPr/>
          <p:nvPr/>
        </p:nvSpPr>
        <p:spPr>
          <a:xfrm>
            <a:off x="6280190" y="334863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دمج الأعمدة النصية الأربعة في عمود واحد (text_features).</a:t>
            </a:r>
            <a:endParaRPr lang="en-US" sz="175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12676346" y="440507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1" name="Shape 7"/>
          <p:cNvSpPr/>
          <p:nvPr/>
        </p:nvSpPr>
        <p:spPr>
          <a:xfrm>
            <a:off x="13326308" y="41651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379" y="4207669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12154" y="4243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التحويل الرقمي</a:t>
            </a:r>
            <a:endParaRPr lang="en-US" sz="220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14" name="Text 9"/>
          <p:cNvSpPr/>
          <p:nvPr/>
        </p:nvSpPr>
        <p:spPr>
          <a:xfrm>
            <a:off x="6280190" y="4733449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استخدام TF-IDF لتحويل النصوص إلى أرقام، بـ 50000 ميزة وngram_range=(1,2).</a:t>
            </a:r>
            <a:endParaRPr lang="en-US" sz="175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12676346" y="615279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6" name="Shape 11"/>
          <p:cNvSpPr/>
          <p:nvPr/>
        </p:nvSpPr>
        <p:spPr>
          <a:xfrm>
            <a:off x="13326308" y="59128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1379" y="5955387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612154" y="5990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التدريب</a:t>
            </a:r>
            <a:endParaRPr lang="en-US" sz="220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6280190" y="6481167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تدريب نموذج الانحدار اللوجستي ببيانات مقسمة 80% تدريب و 20% اختبار، مع class_weight='balanced'.</a:t>
            </a:r>
            <a:endParaRPr lang="en-US" sz="1750" dirty="0">
              <a:ea typeface="Monotype Koufi" pitchFamily="2" charset="-78"/>
              <a:cs typeface="Monotype Koufi" pitchFamily="2" charset="-7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9080" y="2006844"/>
            <a:ext cx="6021110" cy="41988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398" y="1889403"/>
            <a:ext cx="72222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T Simple Bold Ruled" panose="02010400000000000000" pitchFamily="2" charset="-78"/>
              </a:rPr>
              <a:t>المرحلة الرابعة: التقييم والتحسين</a:t>
            </a:r>
            <a:endParaRPr lang="en-US" sz="4450" dirty="0">
              <a:cs typeface="PT Simple Bold Ruled" panose="02010400000000000000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11506795" y="3051691"/>
            <a:ext cx="2329815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3550"/>
              </a:lnSpc>
              <a:buNone/>
            </a:pPr>
            <a:r>
              <a:rPr lang="en-US" sz="3550" dirty="0">
                <a:solidFill>
                  <a:srgbClr val="CFCBBF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96.69%</a:t>
            </a:r>
            <a:endParaRPr lang="en-US" sz="355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506795" y="378868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دقة إجمالية</a:t>
            </a:r>
            <a:endParaRPr lang="en-US" sz="220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506795" y="427910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دقة النموذج على مجموعة الاختبار.</a:t>
            </a:r>
            <a:endParaRPr lang="en-US" sz="175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7" name="Text 4"/>
          <p:cNvSpPr/>
          <p:nvPr/>
        </p:nvSpPr>
        <p:spPr>
          <a:xfrm>
            <a:off x="8893493" y="3051691"/>
            <a:ext cx="2329815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3550"/>
              </a:lnSpc>
              <a:buNone/>
            </a:pPr>
            <a:r>
              <a:rPr lang="en-US" sz="3550" dirty="0">
                <a:solidFill>
                  <a:srgbClr val="CFCBBF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98%</a:t>
            </a:r>
            <a:endParaRPr lang="en-US" sz="355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8" name="Text 5"/>
          <p:cNvSpPr/>
          <p:nvPr/>
        </p:nvSpPr>
        <p:spPr>
          <a:xfrm>
            <a:off x="8893493" y="378868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استدعاء فئة "حرام"</a:t>
            </a:r>
            <a:endParaRPr lang="en-US" sz="220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9" name="Text 6"/>
          <p:cNvSpPr/>
          <p:nvPr/>
        </p:nvSpPr>
        <p:spPr>
          <a:xfrm>
            <a:off x="8893493" y="427910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نجاح النموذج في تحديد المنتجات المحرمة.</a:t>
            </a:r>
            <a:endParaRPr lang="en-US" sz="175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80190" y="3051691"/>
            <a:ext cx="2329815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3550"/>
              </a:lnSpc>
              <a:buNone/>
            </a:pPr>
            <a:r>
              <a:rPr lang="en-US" sz="3550" dirty="0">
                <a:solidFill>
                  <a:srgbClr val="CFCBBF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53</a:t>
            </a:r>
            <a:endParaRPr lang="en-US" sz="355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280190" y="3788688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Monotype Koufi" pitchFamily="2" charset="-78"/>
                <a:cs typeface="Monotype Koufi" pitchFamily="2" charset="-78"/>
              </a:rPr>
              <a:t>أخطاء "حرام" كـ "حلال"</a:t>
            </a:r>
            <a:endParaRPr lang="en-US" sz="220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280190" y="463343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عدد المنتجات المحرمة التي تم تصنيفها خطأ.</a:t>
            </a:r>
            <a:endParaRPr lang="en-US" sz="1750" dirty="0"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80190" y="561439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Monotype Koufi" pitchFamily="2" charset="-78"/>
                <a:cs typeface="Monotype Koufi" pitchFamily="2" charset="-78"/>
              </a:rPr>
              <a:t>أكدت هذه المرحلة قوة النموذج وقدرته على تحديد المنتجات المحرمة بدقة عالية، مع تحليل للأخطاء لتحديد مجالات التحسين المستقبلية.</a:t>
            </a:r>
            <a:endParaRPr lang="en-US" sz="1750" dirty="0">
              <a:ea typeface="Monotype Koufi" pitchFamily="2" charset="-78"/>
              <a:cs typeface="Monotype Koufi" pitchFamily="2" charset="-7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517</Words>
  <Application>Microsoft Office PowerPoint</Application>
  <PresentationFormat>مخصص</PresentationFormat>
  <Paragraphs>88</Paragraphs>
  <Slides>11</Slides>
  <Notes>11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6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11</vt:i4>
      </vt:variant>
    </vt:vector>
  </HeadingPairs>
  <TitlesOfParts>
    <vt:vector size="18" baseType="lpstr">
      <vt:lpstr>Prata</vt:lpstr>
      <vt:lpstr>DecoType Naskh</vt:lpstr>
      <vt:lpstr>PT Simple Bold Ruled</vt:lpstr>
      <vt:lpstr>Raleway</vt:lpstr>
      <vt:lpstr>Monotype Koufi</vt:lpstr>
      <vt:lpstr>Arial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العرض- مشروع يقين - تنقيب بيانات</dc:title>
  <dc:subject>PptxGenJS Presentation</dc:subject>
  <dc:creator>PptxGenJS</dc:creator>
  <cp:lastModifiedBy>طارق فضل العمري</cp:lastModifiedBy>
  <cp:revision>2</cp:revision>
  <dcterms:created xsi:type="dcterms:W3CDTF">2025-06-17T14:38:57Z</dcterms:created>
  <dcterms:modified xsi:type="dcterms:W3CDTF">2025-06-21T21:07:42Z</dcterms:modified>
</cp:coreProperties>
</file>